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21_0.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21"/>
  </p:notesMasterIdLst>
  <p:sldIdLst>
    <p:sldId id="257" r:id="rId5"/>
    <p:sldId id="587" r:id="rId6"/>
    <p:sldId id="489" r:id="rId7"/>
    <p:sldId id="258" r:id="rId8"/>
    <p:sldId id="581" r:id="rId9"/>
    <p:sldId id="681" r:id="rId10"/>
    <p:sldId id="661" r:id="rId11"/>
    <p:sldId id="491" r:id="rId12"/>
    <p:sldId id="492" r:id="rId13"/>
    <p:sldId id="590" r:id="rId14"/>
    <p:sldId id="630" r:id="rId15"/>
    <p:sldId id="499" r:id="rId16"/>
    <p:sldId id="500" r:id="rId17"/>
    <p:sldId id="631" r:id="rId18"/>
    <p:sldId id="636" r:id="rId19"/>
    <p:sldId id="632" r:id="rId20"/>
    <p:sldId id="634" r:id="rId21"/>
    <p:sldId id="645" r:id="rId22"/>
    <p:sldId id="316" r:id="rId23"/>
    <p:sldId id="637" r:id="rId24"/>
    <p:sldId id="638" r:id="rId25"/>
    <p:sldId id="639" r:id="rId26"/>
    <p:sldId id="662" r:id="rId27"/>
    <p:sldId id="682" r:id="rId28"/>
    <p:sldId id="646" r:id="rId29"/>
    <p:sldId id="663" r:id="rId30"/>
    <p:sldId id="518" r:id="rId31"/>
    <p:sldId id="484" r:id="rId32"/>
    <p:sldId id="468" r:id="rId33"/>
    <p:sldId id="519" r:id="rId34"/>
    <p:sldId id="520" r:id="rId35"/>
    <p:sldId id="521" r:id="rId36"/>
    <p:sldId id="522" r:id="rId37"/>
    <p:sldId id="523" r:id="rId38"/>
    <p:sldId id="524" r:id="rId39"/>
    <p:sldId id="394" r:id="rId40"/>
    <p:sldId id="526" r:id="rId41"/>
    <p:sldId id="525" r:id="rId42"/>
    <p:sldId id="527" r:id="rId43"/>
    <p:sldId id="528" r:id="rId44"/>
    <p:sldId id="529" r:id="rId45"/>
    <p:sldId id="530" r:id="rId46"/>
    <p:sldId id="531" r:id="rId47"/>
    <p:sldId id="532" r:id="rId48"/>
    <p:sldId id="533" r:id="rId49"/>
    <p:sldId id="534" r:id="rId50"/>
    <p:sldId id="535" r:id="rId51"/>
    <p:sldId id="536" r:id="rId52"/>
    <p:sldId id="537" r:id="rId53"/>
    <p:sldId id="538" r:id="rId54"/>
    <p:sldId id="540" r:id="rId55"/>
    <p:sldId id="541" r:id="rId56"/>
    <p:sldId id="542" r:id="rId57"/>
    <p:sldId id="543" r:id="rId58"/>
    <p:sldId id="544" r:id="rId59"/>
    <p:sldId id="545" r:id="rId60"/>
    <p:sldId id="546" r:id="rId61"/>
    <p:sldId id="547" r:id="rId62"/>
    <p:sldId id="548" r:id="rId63"/>
    <p:sldId id="549" r:id="rId64"/>
    <p:sldId id="664" r:id="rId65"/>
    <p:sldId id="668" r:id="rId66"/>
    <p:sldId id="555" r:id="rId67"/>
    <p:sldId id="577" r:id="rId68"/>
    <p:sldId id="450" r:id="rId69"/>
    <p:sldId id="451" r:id="rId70"/>
    <p:sldId id="452" r:id="rId71"/>
    <p:sldId id="454" r:id="rId72"/>
    <p:sldId id="455" r:id="rId73"/>
    <p:sldId id="456" r:id="rId74"/>
    <p:sldId id="457" r:id="rId75"/>
    <p:sldId id="458" r:id="rId76"/>
    <p:sldId id="288" r:id="rId77"/>
    <p:sldId id="289" r:id="rId78"/>
    <p:sldId id="290" r:id="rId79"/>
    <p:sldId id="291" r:id="rId80"/>
    <p:sldId id="579" r:id="rId81"/>
    <p:sldId id="580" r:id="rId82"/>
    <p:sldId id="293" r:id="rId83"/>
    <p:sldId id="294" r:id="rId84"/>
    <p:sldId id="459" r:id="rId85"/>
    <p:sldId id="665" r:id="rId86"/>
    <p:sldId id="460" r:id="rId87"/>
    <p:sldId id="462" r:id="rId88"/>
    <p:sldId id="485" r:id="rId89"/>
    <p:sldId id="300" r:id="rId90"/>
    <p:sldId id="301" r:id="rId91"/>
    <p:sldId id="299" r:id="rId92"/>
    <p:sldId id="666" r:id="rId93"/>
    <p:sldId id="670" r:id="rId94"/>
    <p:sldId id="672" r:id="rId95"/>
    <p:sldId id="673" r:id="rId96"/>
    <p:sldId id="647" r:id="rId97"/>
    <p:sldId id="463" r:id="rId98"/>
    <p:sldId id="641" r:id="rId99"/>
    <p:sldId id="640" r:id="rId100"/>
    <p:sldId id="674" r:id="rId101"/>
    <p:sldId id="652" r:id="rId102"/>
    <p:sldId id="653" r:id="rId103"/>
    <p:sldId id="654" r:id="rId104"/>
    <p:sldId id="655" r:id="rId105"/>
    <p:sldId id="675" r:id="rId106"/>
    <p:sldId id="651" r:id="rId107"/>
    <p:sldId id="676" r:id="rId108"/>
    <p:sldId id="512" r:id="rId109"/>
    <p:sldId id="656" r:id="rId110"/>
    <p:sldId id="440" r:id="rId111"/>
    <p:sldId id="441" r:id="rId112"/>
    <p:sldId id="514" r:id="rId113"/>
    <p:sldId id="515" r:id="rId114"/>
    <p:sldId id="657" r:id="rId115"/>
    <p:sldId id="642" r:id="rId116"/>
    <p:sldId id="643" r:id="rId117"/>
    <p:sldId id="679" r:id="rId118"/>
    <p:sldId id="680" r:id="rId119"/>
    <p:sldId id="644"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57"/>
            <p14:sldId id="587"/>
            <p14:sldId id="489"/>
            <p14:sldId id="258"/>
            <p14:sldId id="581"/>
            <p14:sldId id="681"/>
            <p14:sldId id="661"/>
            <p14:sldId id="49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82"/>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0"/>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BOOLEAN OPERATIONS" id="{FC5DE62F-3EBF-3E49-91D9-CAF84121DEFC}">
          <p14:sldIdLst>
            <p14:sldId id="657"/>
            <p14:sldId id="642"/>
            <p14:sldId id="643"/>
            <p14:sldId id="679"/>
            <p14:sldId id="680"/>
            <p14:sldId id="6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p:restoredTop sz="88493"/>
  </p:normalViewPr>
  <p:slideViewPr>
    <p:cSldViewPr snapToGrid="0">
      <p:cViewPr varScale="1">
        <p:scale>
          <a:sx n="101" d="100"/>
          <a:sy n="101" d="100"/>
        </p:scale>
        <p:origin x="216" y="4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128"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12</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22</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95</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109</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0D765-286C-62BD-09CB-A07A6CAE1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9FFE-C006-E5D4-D75C-6DDBC43E5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752B3-1201-E6B9-7979-C1D3929AD7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D78DC9-5B45-2166-8C4D-FFC2A6BCE88F}"/>
              </a:ext>
            </a:extLst>
          </p:cNvPr>
          <p:cNvSpPr>
            <a:spLocks noGrp="1"/>
          </p:cNvSpPr>
          <p:nvPr>
            <p:ph type="sldNum" sz="quarter" idx="5"/>
          </p:nvPr>
        </p:nvSpPr>
        <p:spPr/>
        <p:txBody>
          <a:bodyPr/>
          <a:lstStyle/>
          <a:p>
            <a:fld id="{0E0268F9-D4CC-3846-A808-FBA8BD956B0E}" type="slidenum">
              <a:rPr lang="en-US" smtClean="0"/>
              <a:t>24</a:t>
            </a:fld>
            <a:endParaRPr lang="en-US"/>
          </a:p>
        </p:txBody>
      </p:sp>
    </p:spTree>
    <p:extLst>
      <p:ext uri="{BB962C8B-B14F-4D97-AF65-F5344CB8AC3E}">
        <p14:creationId xmlns:p14="http://schemas.microsoft.com/office/powerpoint/2010/main" val="357195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1/7/26</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1/7/26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1/7/26</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1/7/26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1/7/26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1/7/26</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1/7/26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1/7/26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1/7/26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1/7/26</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1/7/26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1/7/26</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pngimg.com/download/93941"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rawpixel.com/search/cartoon%20cat" TargetMode="Externa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41.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93.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216835"/>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MSCI-321</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latin typeface="Book Antiqua" panose="02040602050305030304" pitchFamily="18" charset="0"/>
                <a:cs typeface="Arial" panose="020B0604020202020204" pitchFamily="34" charset="0"/>
              </a:rPr>
              <a:t>Week 1 - </a:t>
            </a:r>
            <a:r>
              <a:rPr lang="en-US" sz="3600" dirty="0">
                <a:solidFill>
                  <a:schemeClr val="bg1"/>
                </a:solidFill>
                <a:latin typeface="Bookman Old Style" panose="02050604050505020204" pitchFamily="18" charset="0"/>
                <a:cs typeface="Arial" panose="020B0604020202020204" pitchFamily="34" charset="0"/>
              </a:rPr>
              <a:t>R Programming Concepts</a:t>
            </a:r>
            <a:r>
              <a:rPr lang="en-US" sz="3500" dirty="0">
                <a:solidFill>
                  <a:schemeClr val="bg1"/>
                </a:solidFill>
                <a:latin typeface="Book Antiqua" panose="02040602050305030304" pitchFamily="18" charset="0"/>
                <a:cs typeface="Arial" panose="020B0604020202020204" pitchFamily="34" charset="0"/>
              </a:rPr>
              <a:t> </a:t>
            </a:r>
          </a:p>
        </p:txBody>
      </p:sp>
      <p:sp>
        <p:nvSpPr>
          <p:cNvPr id="7" name="TextBox 6">
            <a:extLst>
              <a:ext uri="{FF2B5EF4-FFF2-40B4-BE49-F238E27FC236}">
                <a16:creationId xmlns:a16="http://schemas.microsoft.com/office/drawing/2014/main" id="{00AE425C-7F88-8E08-FCFA-4A777CD7CA01}"/>
              </a:ext>
            </a:extLst>
          </p:cNvPr>
          <p:cNvSpPr txBox="1"/>
          <p:nvPr/>
        </p:nvSpPr>
        <p:spPr>
          <a:xfrm>
            <a:off x="3186096" y="2631488"/>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latin typeface="Arial" panose="020B0604020202020204" pitchFamily="34" charset="0"/>
                <a:ea typeface="Calibri"/>
                <a:cs typeface="Arial" panose="020B0604020202020204" pitchFamily="34" charset="0"/>
              </a:rPr>
              <a:t> </a:t>
            </a:r>
            <a:r>
              <a:rPr lang="en-US" sz="1600" i="1" dirty="0">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29454" y="2788695"/>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317027" y="3528418"/>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3279791" y="3623435"/>
            <a:ext cx="6740563"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2200" b="0" i="0" u="sng" dirty="0">
                <a:solidFill>
                  <a:srgbClr val="0078D7"/>
                </a:solidFill>
                <a:effectLst/>
                <a:latin typeface="Arial" panose="020B0604020202020204" pitchFamily="34" charset="0"/>
              </a:rPr>
              <a:t>https://</a:t>
            </a:r>
            <a:r>
              <a:rPr lang="en-US" sz="2200" b="0" i="0" u="sng" dirty="0" err="1">
                <a:solidFill>
                  <a:srgbClr val="0078D7"/>
                </a:solidFill>
                <a:effectLst/>
                <a:latin typeface="Arial" panose="020B0604020202020204" pitchFamily="34" charset="0"/>
              </a:rPr>
              <a:t>github.com</a:t>
            </a:r>
            <a:r>
              <a:rPr lang="en-US" sz="2200" b="0" i="0" u="sng" dirty="0">
                <a:solidFill>
                  <a:srgbClr val="0078D7"/>
                </a:solidFill>
                <a:effectLst/>
                <a:latin typeface="Arial" panose="020B0604020202020204" pitchFamily="34" charset="0"/>
              </a:rPr>
              <a:t>/</a:t>
            </a:r>
            <a:r>
              <a:rPr lang="en-US" sz="2200" b="0" i="0" u="sng" dirty="0" err="1">
                <a:solidFill>
                  <a:srgbClr val="0078D7"/>
                </a:solidFill>
                <a:effectLst/>
                <a:latin typeface="Arial" panose="020B0604020202020204" pitchFamily="34" charset="0"/>
              </a:rPr>
              <a:t>cmaimone</a:t>
            </a:r>
            <a:r>
              <a:rPr lang="en-US" sz="2200" b="0" i="0" u="sng" dirty="0">
                <a:solidFill>
                  <a:srgbClr val="0078D7"/>
                </a:solidFill>
                <a:effectLst/>
                <a:latin typeface="Arial" panose="020B0604020202020204" pitchFamily="34" charset="0"/>
              </a:rPr>
              <a:t>/msci-321</a:t>
            </a:r>
            <a:endParaRPr lang="en-US" sz="2200" i="1" dirty="0">
              <a:solidFill>
                <a:srgbClr val="0070C0"/>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5" y="1830634"/>
            <a:ext cx="7455516"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a:solidFill>
                  <a:srgbClr val="7030A0"/>
                </a:solidFill>
                <a:latin typeface="American Typewriter" panose="02090604020004020304" pitchFamily="18" charset="77"/>
                <a:cs typeface="Calibri" panose="020F0502020204030204" pitchFamily="34" charset="0"/>
              </a:rPr>
              <a:t>week1_classroom.qmd</a:t>
            </a:r>
          </a:p>
          <a:p>
            <a:r>
              <a:rPr lang="en-US" sz="2800" dirty="0">
                <a:latin typeface="American Typewriter" panose="02090604020004020304" pitchFamily="18" charset="77"/>
                <a:cs typeface="Calibri" panose="020F0502020204030204" pitchFamily="34" charset="0"/>
              </a:rPr>
              <a:t>	Go to section	</a:t>
            </a:r>
            <a:r>
              <a:rPr lang="en-US" sz="2800" dirty="0">
                <a:solidFill>
                  <a:srgbClr val="7030A0"/>
                </a:solidFill>
                <a:latin typeface="American Typewriter" panose="02090604020004020304" pitchFamily="18" charset="77"/>
                <a:cs typeface="Calibri" panose="020F0502020204030204" pitchFamily="34" charset="0"/>
              </a:rPr>
              <a:t> -Importing a CSV File</a:t>
            </a:r>
            <a:r>
              <a:rPr lang="en-US" sz="2800" dirty="0">
                <a:latin typeface="American Typewriter" panose="02090604020004020304" pitchFamily="18" charset="77"/>
                <a:cs typeface="Calibri" panose="020F0502020204030204" pitchFamily="34" charset="0"/>
              </a:rPr>
              <a:t> 	</a:t>
            </a:r>
          </a:p>
        </p:txBody>
      </p:sp>
    </p:spTree>
    <p:extLst>
      <p:ext uri="{BB962C8B-B14F-4D97-AF65-F5344CB8AC3E}">
        <p14:creationId xmlns:p14="http://schemas.microsoft.com/office/powerpoint/2010/main" val="420710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AND</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3112-EA1F-C6C2-E145-2B0436F5F14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A534D7E-2C28-7491-F0AE-263DD740E969}"/>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OR</a:t>
            </a:r>
          </a:p>
        </p:txBody>
      </p:sp>
      <p:pic>
        <p:nvPicPr>
          <p:cNvPr id="6" name="Picture 2" descr="Boolean-Algebra-Operations">
            <a:extLst>
              <a:ext uri="{FF2B5EF4-FFF2-40B4-BE49-F238E27FC236}">
                <a16:creationId xmlns:a16="http://schemas.microsoft.com/office/drawing/2014/main" id="{0847DF11-76DE-66FD-7153-52A1673F2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11A95141-CA7E-2262-C4D5-ECD62B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1FED87F-8707-0D57-3633-DE5686767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5A6699-FA01-A7D5-0D41-B268517B693C}"/>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17A309C3-5470-56D5-4DD7-FA93EC09CCFC}"/>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6A0CCB1-B34A-F80E-7E05-C8AFDD741F7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29910270-3F26-1143-C9E8-7CAB4EE5FD32}"/>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544D966A-C713-4E1F-DC53-EF99743FB516}"/>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9DA8C640-F996-8391-B557-6F95EA73CCD5}"/>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 name="Picture 4" descr="OR truth table">
            <a:extLst>
              <a:ext uri="{FF2B5EF4-FFF2-40B4-BE49-F238E27FC236}">
                <a16:creationId xmlns:a16="http://schemas.microsoft.com/office/drawing/2014/main" id="{D307B2F1-56B6-B2CE-8E70-A63B298AF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15D99A1-3581-8B7F-E9DB-0949768E0263}"/>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49BA0402-4390-941C-B3D1-6DA5AF106B93}"/>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B0CD27C9-D611-0552-30D8-806653005FF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DE2F7CEF-CB7E-C27C-8B0B-137E15DD1CC6}"/>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768C7223-3CAB-BA23-EC26-DB1779D865EF}"/>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Tree>
    <p:extLst>
      <p:ext uri="{BB962C8B-B14F-4D97-AF65-F5344CB8AC3E}">
        <p14:creationId xmlns:p14="http://schemas.microsoft.com/office/powerpoint/2010/main" val="24354397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2927-198A-A78C-4185-D83A3F5C63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3982F66-2AFB-34F8-907B-AA3B9DCB864B}"/>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NOT</a:t>
            </a:r>
          </a:p>
        </p:txBody>
      </p:sp>
      <p:pic>
        <p:nvPicPr>
          <p:cNvPr id="6" name="Picture 2" descr="Boolean-Algebra-Operations">
            <a:extLst>
              <a:ext uri="{FF2B5EF4-FFF2-40B4-BE49-F238E27FC236}">
                <a16:creationId xmlns:a16="http://schemas.microsoft.com/office/drawing/2014/main" id="{CF2D8958-0796-3660-4164-14B56B4658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D11B82A6-3C69-DDD1-DA76-56F738BF8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21DC4A2-7059-1BD7-C2C8-500129609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019E78-A34F-4594-EC80-9B8AEFE8375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C404D1F6-5FF4-0DFE-9006-5FF3C67E4FE2}"/>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C20A70C-A345-603A-6FF2-BAA84DCCB2CD}"/>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B44F9183-52B0-F9EE-53E0-96F621579E57}"/>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172B4624-E87B-88A3-6A66-5FF45DCF8920}"/>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87BC4304-88BA-FF8C-2ABD-2268B0AC5BF1}"/>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530" name="Picture 2" descr="NOT truth table">
            <a:extLst>
              <a:ext uri="{FF2B5EF4-FFF2-40B4-BE49-F238E27FC236}">
                <a16:creationId xmlns:a16="http://schemas.microsoft.com/office/drawing/2014/main" id="{EB74CEAC-B4B7-9907-D803-18EAA43E9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C9D2A2C-037E-45E6-AA3F-2EB04903062E}"/>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7E0E3737-BE08-F3B3-1B22-947B8E2D8B02}"/>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3" name="TextBox 32">
            <a:extLst>
              <a:ext uri="{FF2B5EF4-FFF2-40B4-BE49-F238E27FC236}">
                <a16:creationId xmlns:a16="http://schemas.microsoft.com/office/drawing/2014/main" id="{C965AD6F-EB17-EB1C-A0E7-82EA296BE87C}"/>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2356785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783296" y="1145479"/>
            <a:ext cx="8538036" cy="5571067"/>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3324725"/>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2056" name="Picture 8" descr="R programming language R logo&quot; Sticker for Sale by Birdhead | Redbubble">
            <a:extLst>
              <a:ext uri="{FF2B5EF4-FFF2-40B4-BE49-F238E27FC236}">
                <a16:creationId xmlns:a16="http://schemas.microsoft.com/office/drawing/2014/main" id="{D6CDF680-D471-10E1-768E-EF97181D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16" y="2971132"/>
            <a:ext cx="1406236" cy="14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3274179" y="3122702"/>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340" y="1178157"/>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560340" y="3523356"/>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3"/>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1028" name="Picture 4">
            <a:extLst>
              <a:ext uri="{FF2B5EF4-FFF2-40B4-BE49-F238E27FC236}">
                <a16:creationId xmlns:a16="http://schemas.microsoft.com/office/drawing/2014/main" id="{82177C8F-4104-0B21-EC0B-CA869E49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60" y="2967692"/>
            <a:ext cx="2630176" cy="9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6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F083-8169-CF7F-1AE0-62A93DD4C8F2}"/>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384BA008-4CAD-BF8D-FA3A-F9BFA1387867}"/>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Rendering to html</a:t>
            </a:r>
          </a:p>
        </p:txBody>
      </p:sp>
      <p:pic>
        <p:nvPicPr>
          <p:cNvPr id="2" name="Picture 1">
            <a:extLst>
              <a:ext uri="{FF2B5EF4-FFF2-40B4-BE49-F238E27FC236}">
                <a16:creationId xmlns:a16="http://schemas.microsoft.com/office/drawing/2014/main" id="{46ADD4DC-77E3-2CE8-6384-FF153712D459}"/>
              </a:ext>
            </a:extLst>
          </p:cNvPr>
          <p:cNvPicPr>
            <a:picLocks noChangeAspect="1"/>
          </p:cNvPicPr>
          <p:nvPr/>
        </p:nvPicPr>
        <p:blipFill>
          <a:blip r:embed="rId3"/>
          <a:srcRect l="4618" t="54821" r="8935" b="12835"/>
          <a:stretch>
            <a:fillRect/>
          </a:stretch>
        </p:blipFill>
        <p:spPr>
          <a:xfrm>
            <a:off x="6693532" y="2529677"/>
            <a:ext cx="5329185" cy="2990903"/>
          </a:xfrm>
          <a:prstGeom prst="rect">
            <a:avLst/>
          </a:prstGeom>
        </p:spPr>
      </p:pic>
      <p:pic>
        <p:nvPicPr>
          <p:cNvPr id="4" name="Picture 3">
            <a:extLst>
              <a:ext uri="{FF2B5EF4-FFF2-40B4-BE49-F238E27FC236}">
                <a16:creationId xmlns:a16="http://schemas.microsoft.com/office/drawing/2014/main" id="{9319737C-7245-D5B3-EE0E-33D838CDEA37}"/>
              </a:ext>
            </a:extLst>
          </p:cNvPr>
          <p:cNvPicPr>
            <a:picLocks noChangeAspect="1"/>
          </p:cNvPicPr>
          <p:nvPr/>
        </p:nvPicPr>
        <p:blipFill>
          <a:blip r:embed="rId3"/>
          <a:srcRect b="72886"/>
          <a:stretch>
            <a:fillRect/>
          </a:stretch>
        </p:blipFill>
        <p:spPr>
          <a:xfrm>
            <a:off x="428518" y="1143001"/>
            <a:ext cx="5620789" cy="2286000"/>
          </a:xfrm>
          <a:prstGeom prst="rect">
            <a:avLst/>
          </a:prstGeom>
        </p:spPr>
      </p:pic>
      <p:pic>
        <p:nvPicPr>
          <p:cNvPr id="5" name="Picture 4">
            <a:extLst>
              <a:ext uri="{FF2B5EF4-FFF2-40B4-BE49-F238E27FC236}">
                <a16:creationId xmlns:a16="http://schemas.microsoft.com/office/drawing/2014/main" id="{E483EB5C-75AE-32A5-2972-6AA01CFEF399}"/>
              </a:ext>
            </a:extLst>
          </p:cNvPr>
          <p:cNvPicPr>
            <a:picLocks noChangeAspect="1"/>
          </p:cNvPicPr>
          <p:nvPr/>
        </p:nvPicPr>
        <p:blipFill>
          <a:blip r:embed="rId3"/>
          <a:srcRect t="27839" b="52042"/>
          <a:stretch>
            <a:fillRect/>
          </a:stretch>
        </p:blipFill>
        <p:spPr>
          <a:xfrm>
            <a:off x="0" y="4025129"/>
            <a:ext cx="6693532" cy="2020071"/>
          </a:xfrm>
          <a:prstGeom prst="rect">
            <a:avLst/>
          </a:prstGeom>
        </p:spPr>
      </p:pic>
      <p:pic>
        <p:nvPicPr>
          <p:cNvPr id="6" name="Picture 5">
            <a:extLst>
              <a:ext uri="{FF2B5EF4-FFF2-40B4-BE49-F238E27FC236}">
                <a16:creationId xmlns:a16="http://schemas.microsoft.com/office/drawing/2014/main" id="{E218D9EC-35BD-1BA0-51DE-84ED53C4E021}"/>
              </a:ext>
            </a:extLst>
          </p:cNvPr>
          <p:cNvPicPr>
            <a:picLocks noChangeAspect="1"/>
          </p:cNvPicPr>
          <p:nvPr/>
        </p:nvPicPr>
        <p:blipFill>
          <a:blip r:embed="rId3"/>
          <a:srcRect b="72886"/>
          <a:stretch>
            <a:fillRect/>
          </a:stretch>
        </p:blipFill>
        <p:spPr>
          <a:xfrm>
            <a:off x="0" y="1143000"/>
            <a:ext cx="6432681" cy="2616200"/>
          </a:xfrm>
          <a:prstGeom prst="rect">
            <a:avLst/>
          </a:prstGeom>
        </p:spPr>
      </p:pic>
    </p:spTree>
    <p:extLst>
      <p:ext uri="{BB962C8B-B14F-4D97-AF65-F5344CB8AC3E}">
        <p14:creationId xmlns:p14="http://schemas.microsoft.com/office/powerpoint/2010/main" val="340753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week_1_welcome.R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week1_classroom.qmd</a:t>
            </a:r>
            <a:r>
              <a:rPr lang="en-US" sz="2400" b="1" dirty="0"/>
              <a:t> </a:t>
            </a:r>
          </a:p>
          <a:p>
            <a:r>
              <a:rPr lang="en-US" sz="2400" b="1" dirty="0"/>
              <a:t>	Insert a code chunk in this file</a:t>
            </a:r>
          </a:p>
          <a:p>
            <a:endParaRPr lang="en-US" sz="2400" b="1" dirty="0"/>
          </a:p>
          <a:p>
            <a:pPr marL="285750" indent="-285750">
              <a:buFont typeface="Arial" panose="020B0604020202020204" pitchFamily="34" charset="0"/>
              <a:buChar char="•"/>
            </a:pPr>
            <a:r>
              <a:rPr lang="en-US" sz="2400" b="1"/>
              <a:t>Render </a:t>
            </a:r>
            <a:r>
              <a:rPr lang="en-US" sz="2000" b="1">
                <a:solidFill>
                  <a:srgbClr val="7030A0"/>
                </a:solidFill>
                <a:latin typeface="Monaco" pitchFamily="2" charset="77"/>
              </a:rPr>
              <a:t>week1_</a:t>
            </a:r>
            <a:r>
              <a:rPr lang="en-US" sz="2000" b="1" dirty="0">
                <a:solidFill>
                  <a:srgbClr val="7030A0"/>
                </a:solidFill>
                <a:latin typeface="Monaco" pitchFamily="2" charset="77"/>
              </a:rPr>
              <a:t>classroom.qmd</a:t>
            </a:r>
            <a:r>
              <a:rPr lang="en-US" sz="2400" b="1" dirty="0"/>
              <a:t> as an HTML file and open it with your web-browser</a:t>
            </a:r>
          </a:p>
          <a:p>
            <a:endParaRPr lang="en-US" sz="2400" b="1" dirty="0"/>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7984-3C9F-14BA-847F-C2CBA74200EB}"/>
              </a:ext>
            </a:extLst>
          </p:cNvPr>
          <p:cNvSpPr>
            <a:spLocks noGrp="1"/>
          </p:cNvSpPr>
          <p:nvPr>
            <p:ph type="title"/>
          </p:nvPr>
        </p:nvSpPr>
        <p:spPr/>
        <p:txBody>
          <a:bodyPr>
            <a:normAutofit/>
          </a:bodyPr>
          <a:lstStyle/>
          <a:p>
            <a:r>
              <a:rPr lang="en-US" dirty="0">
                <a:solidFill>
                  <a:schemeClr val="tx1"/>
                </a:solidFill>
              </a:rPr>
              <a:t>Talk to each other!</a:t>
            </a:r>
          </a:p>
        </p:txBody>
      </p:sp>
      <p:sp>
        <p:nvSpPr>
          <p:cNvPr id="3" name="TextBox 2">
            <a:extLst>
              <a:ext uri="{FF2B5EF4-FFF2-40B4-BE49-F238E27FC236}">
                <a16:creationId xmlns:a16="http://schemas.microsoft.com/office/drawing/2014/main" id="{E04DB09A-31A2-FC2A-C751-C86B779DF41C}"/>
              </a:ext>
            </a:extLst>
          </p:cNvPr>
          <p:cNvSpPr txBox="1"/>
          <p:nvPr/>
        </p:nvSpPr>
        <p:spPr>
          <a:xfrm>
            <a:off x="1164054" y="2644170"/>
            <a:ext cx="10446754" cy="2554545"/>
          </a:xfrm>
          <a:prstGeom prst="rect">
            <a:avLst/>
          </a:prstGeom>
          <a:noFill/>
        </p:spPr>
        <p:txBody>
          <a:bodyPr wrap="square" rtlCol="0">
            <a:spAutoFit/>
          </a:bodyPr>
          <a:lstStyle/>
          <a:p>
            <a:r>
              <a:rPr lang="en-US" sz="3200" dirty="0"/>
              <a:t>This is a great opportunity to meet other people that are learning how to code!</a:t>
            </a:r>
          </a:p>
          <a:p>
            <a:endParaRPr lang="en-US" sz="3200" dirty="0"/>
          </a:p>
          <a:p>
            <a:endParaRPr lang="en-US" sz="3200" dirty="0"/>
          </a:p>
          <a:p>
            <a:r>
              <a:rPr lang="en-US" sz="3200" dirty="0"/>
              <a:t>You can learn from each other and even stay in touch </a:t>
            </a:r>
            <a:r>
              <a:rPr lang="en-US" sz="3200" dirty="0">
                <a:sym typeface="Wingdings" pitchFamily="2" charset="2"/>
              </a:rPr>
              <a:t> </a:t>
            </a:r>
            <a:endParaRPr lang="en-US" sz="3200" dirty="0"/>
          </a:p>
        </p:txBody>
      </p:sp>
    </p:spTree>
    <p:extLst>
      <p:ext uri="{BB962C8B-B14F-4D97-AF65-F5344CB8AC3E}">
        <p14:creationId xmlns:p14="http://schemas.microsoft.com/office/powerpoint/2010/main" val="726409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4DEE-4A79-D23D-FC3B-A37E4D97F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43D34-A0AF-9EDB-CB5C-E605B709C3B4}"/>
              </a:ext>
            </a:extLst>
          </p:cNvPr>
          <p:cNvSpPr>
            <a:spLocks noGrp="1"/>
          </p:cNvSpPr>
          <p:nvPr>
            <p:ph type="title"/>
          </p:nvPr>
        </p:nvSpPr>
        <p:spPr>
          <a:xfrm>
            <a:off x="581192" y="175734"/>
            <a:ext cx="11029616" cy="1189554"/>
          </a:xfrm>
        </p:spPr>
        <p:txBody>
          <a:bodyPr>
            <a:normAutofit/>
          </a:bodyPr>
          <a:lstStyle/>
          <a:p>
            <a:r>
              <a:rPr lang="en-US" dirty="0">
                <a:solidFill>
                  <a:schemeClr val="tx1"/>
                </a:solidFill>
              </a:rPr>
              <a:t>This is a hands-on CLASS!</a:t>
            </a:r>
          </a:p>
        </p:txBody>
      </p:sp>
      <p:sp>
        <p:nvSpPr>
          <p:cNvPr id="3" name="TextBox 2">
            <a:extLst>
              <a:ext uri="{FF2B5EF4-FFF2-40B4-BE49-F238E27FC236}">
                <a16:creationId xmlns:a16="http://schemas.microsoft.com/office/drawing/2014/main" id="{8D5DE4DC-4CBD-C0A5-2CF7-C1245846CDDD}"/>
              </a:ext>
            </a:extLst>
          </p:cNvPr>
          <p:cNvSpPr txBox="1"/>
          <p:nvPr/>
        </p:nvSpPr>
        <p:spPr>
          <a:xfrm>
            <a:off x="850480" y="1696013"/>
            <a:ext cx="11029616" cy="4524315"/>
          </a:xfrm>
          <a:prstGeom prst="rect">
            <a:avLst/>
          </a:prstGeom>
          <a:noFill/>
        </p:spPr>
        <p:txBody>
          <a:bodyPr wrap="square" rtlCol="0">
            <a:spAutoFit/>
          </a:bodyPr>
          <a:lstStyle/>
          <a:p>
            <a:pPr marL="514350" indent="-514350">
              <a:buFont typeface="+mj-lt"/>
              <a:buAutoNum type="arabicPeriod"/>
            </a:pPr>
            <a:r>
              <a:rPr lang="en-US" sz="2400" dirty="0"/>
              <a:t>We cover a mini-concept </a:t>
            </a:r>
          </a:p>
          <a:p>
            <a:pPr marL="514350" indent="-514350">
              <a:buFont typeface="+mj-lt"/>
              <a:buAutoNum type="arabicPeriod"/>
            </a:pPr>
            <a:r>
              <a:rPr lang="en-US" sz="2400" dirty="0"/>
              <a:t>You see example code to implement the concept in R using our classroom dataset (</a:t>
            </a:r>
            <a:r>
              <a:rPr lang="en-US" sz="2400" dirty="0">
                <a:solidFill>
                  <a:srgbClr val="7030A0"/>
                </a:solidFill>
              </a:rPr>
              <a:t>health data</a:t>
            </a:r>
            <a:r>
              <a:rPr lang="en-US" sz="2400" dirty="0"/>
              <a:t>)</a:t>
            </a:r>
          </a:p>
          <a:p>
            <a:pPr marL="514350" indent="-514350">
              <a:buFont typeface="+mj-lt"/>
              <a:buAutoNum type="arabicPeriod"/>
            </a:pPr>
            <a:r>
              <a:rPr lang="en-US" sz="2400" dirty="0"/>
              <a:t>You write code to complete a mini coding exercise with the classroom dataset </a:t>
            </a:r>
          </a:p>
          <a:p>
            <a:pPr marL="514350" indent="-514350">
              <a:buFont typeface="+mj-lt"/>
              <a:buAutoNum type="arabicPeriod"/>
            </a:pPr>
            <a:r>
              <a:rPr lang="en-US" sz="2400" dirty="0"/>
              <a:t>Instructor demo on solving the coding exercise</a:t>
            </a:r>
          </a:p>
          <a:p>
            <a:pPr marL="514350" indent="-514350">
              <a:buFont typeface="+mj-lt"/>
              <a:buAutoNum type="arabicPeriod"/>
            </a:pPr>
            <a:r>
              <a:rPr lang="en-US" sz="2400" dirty="0"/>
              <a:t>We move on to the next mini-concept (back to step 1)</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After we cover several related concepts, we will have 1-2 longer code sprints where you will work with a different dataset (</a:t>
            </a:r>
            <a:r>
              <a:rPr lang="en-US" sz="2400" dirty="0">
                <a:solidFill>
                  <a:srgbClr val="7030A0"/>
                </a:solidFill>
              </a:rPr>
              <a:t>environmental data</a:t>
            </a:r>
            <a:r>
              <a:rPr lang="en-US" sz="2400" dirty="0"/>
              <a:t>) to check your progress and R skills!</a:t>
            </a:r>
          </a:p>
          <a:p>
            <a:pPr marL="514350" indent="-514350">
              <a:buFont typeface="+mj-lt"/>
              <a:buAutoNum type="arabicPeriod"/>
            </a:pPr>
            <a:r>
              <a:rPr lang="en-US" sz="2400" dirty="0"/>
              <a:t>Instructor demo on solving problems with the code sprint dataset</a:t>
            </a:r>
          </a:p>
        </p:txBody>
      </p:sp>
    </p:spTree>
    <p:extLst>
      <p:ext uri="{BB962C8B-B14F-4D97-AF65-F5344CB8AC3E}">
        <p14:creationId xmlns:p14="http://schemas.microsoft.com/office/powerpoint/2010/main" val="676066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Hold your horses – there is some terrain to be covered…</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sp>
        <p:nvSpPr>
          <p:cNvPr id="972" name="Google Shape;972;p44"/>
          <p:cNvSpPr txBox="1">
            <a:spLocks noGrp="1"/>
          </p:cNvSpPr>
          <p:nvPr>
            <p:ph type="title"/>
          </p:nvPr>
        </p:nvSpPr>
        <p:spPr>
          <a:xfrm>
            <a:off x="2160337" y="204537"/>
            <a:ext cx="9522326" cy="782053"/>
          </a:xfrm>
          <a:prstGeom prst="rect">
            <a:avLst/>
          </a:prstGeom>
        </p:spPr>
        <p:txBody>
          <a:bodyPr spcFirstLastPara="1" vert="horz" lIns="91440" tIns="45720" rIns="91440" bIns="45720" rtlCol="0" anchor="b" anchorCtr="0">
            <a:normAutofit/>
          </a:bodyPr>
          <a:lstStyle/>
          <a:p>
            <a:pPr>
              <a:spcBef>
                <a:spcPct val="0"/>
              </a:spcBef>
            </a:pPr>
            <a:r>
              <a:rPr lang="en-US" sz="3600" dirty="0">
                <a:solidFill>
                  <a:srgbClr val="FFFFFF"/>
                </a:solidFill>
              </a:rPr>
              <a:t>Why not just use absolute paths?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14135</TotalTime>
  <Words>5460</Words>
  <Application>Microsoft Macintosh PowerPoint</Application>
  <PresentationFormat>Widescreen</PresentationFormat>
  <Paragraphs>873</Paragraphs>
  <Slides>116</Slides>
  <Notes>59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116</vt:i4>
      </vt:variant>
    </vt:vector>
  </HeadingPairs>
  <TitlesOfParts>
    <vt:vector size="134" baseType="lpstr">
      <vt:lpstr>American Typewriter</vt: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PowerPoint Presentation</vt:lpstr>
      <vt:lpstr>Download materials from github</vt:lpstr>
      <vt:lpstr>PowerPoint Presentation</vt:lpstr>
      <vt:lpstr>What are we doing today?</vt:lpstr>
      <vt:lpstr>Talk to each other!</vt:lpstr>
      <vt:lpstr>This is a hands-on CLASS!</vt:lpstr>
      <vt:lpstr>Hold your horses – there is some terrain to be covered…</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Why not just use absolute paths?</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PowerPoint Presentation</vt:lpstr>
      <vt:lpstr>Boolean / Logical operators: </vt:lpstr>
      <vt:lpstr>Boolean operator: AND</vt:lpstr>
      <vt:lpstr>Boolean operator: OR</vt:lpstr>
      <vt:lpstr>Boolean operator: NOT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331</cp:revision>
  <dcterms:created xsi:type="dcterms:W3CDTF">2024-06-05T15:31:59Z</dcterms:created>
  <dcterms:modified xsi:type="dcterms:W3CDTF">2026-01-07T21:22:55Z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